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Roboto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9" roundtripDataSignature="AMtx7mjFzQCY1rAoHpj7/JMskVPPe9KoQ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55A633-68CC-49BA-9598-60B10462CDB0}">
  <a:tblStyle styleId="{9955A633-68CC-49BA-9598-60B10462CDB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0" autoAdjust="0"/>
    <p:restoredTop sz="96224" autoAdjust="0"/>
  </p:normalViewPr>
  <p:slideViewPr>
    <p:cSldViewPr snapToGrid="0">
      <p:cViewPr>
        <p:scale>
          <a:sx n="80" d="100"/>
          <a:sy n="80" d="100"/>
        </p:scale>
        <p:origin x="53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cd8a0b14a0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8" name="Google Shape;108;gcd8a0b14a0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d8a0b14a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gcd8a0b14a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7" name="Google Shape;17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0" name="Google Shape;2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_TITLE_AND_VERTICAL_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_WITH_CAPTION_TEXT" type="picTx">
  <p:cSld name="PICTURE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_OBJECTS_WITH_TEXT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ONLY" type="titleOnly">
  <p:cSld name="TITLE_ONLY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JECT_WITH_CAPTION_TEXT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easury.g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hyperlink" Target="https://www.linkedin.com/company/hellenic-association-of-treasurer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422225" y="308300"/>
            <a:ext cx="5468100" cy="6295200"/>
          </a:xfrm>
          <a:prstGeom prst="flowChartAlternateProcess">
            <a:avLst/>
          </a:prstGeom>
          <a:solidFill>
            <a:srgbClr val="002060"/>
          </a:solidFill>
          <a:ln w="12700" cap="flat" cmpd="sng">
            <a:solidFill>
              <a:srgbClr val="445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5" name="Google Shape;85;p1"/>
          <p:cNvGrpSpPr/>
          <p:nvPr/>
        </p:nvGrpSpPr>
        <p:grpSpPr>
          <a:xfrm>
            <a:off x="12408825" y="2017294"/>
            <a:ext cx="4647225" cy="3494400"/>
            <a:chOff x="12408825" y="2017294"/>
            <a:chExt cx="4647225" cy="3494400"/>
          </a:xfrm>
        </p:grpSpPr>
        <p:sp>
          <p:nvSpPr>
            <p:cNvPr id="86" name="Google Shape;86;p1"/>
            <p:cNvSpPr/>
            <p:nvPr/>
          </p:nvSpPr>
          <p:spPr>
            <a:xfrm>
              <a:off x="12408825" y="2017294"/>
              <a:ext cx="3669300" cy="34944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1"/>
            <p:cNvSpPr txBox="1"/>
            <p:nvPr/>
          </p:nvSpPr>
          <p:spPr>
            <a:xfrm>
              <a:off x="13163550" y="2222500"/>
              <a:ext cx="2457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HAT Blue: (0, 32, 96)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1"/>
            <p:cNvSpPr/>
            <p:nvPr/>
          </p:nvSpPr>
          <p:spPr>
            <a:xfrm>
              <a:off x="12616204" y="2280166"/>
              <a:ext cx="436200" cy="2541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highlight>
                  <a:srgbClr val="00206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1"/>
            <p:cNvSpPr txBox="1"/>
            <p:nvPr/>
          </p:nvSpPr>
          <p:spPr>
            <a:xfrm>
              <a:off x="13163550" y="2670038"/>
              <a:ext cx="363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Cycladic Blue: 0, 125, 218)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1"/>
            <p:cNvSpPr/>
            <p:nvPr/>
          </p:nvSpPr>
          <p:spPr>
            <a:xfrm>
              <a:off x="12616204" y="2727704"/>
              <a:ext cx="436200" cy="254100"/>
            </a:xfrm>
            <a:prstGeom prst="rect">
              <a:avLst/>
            </a:prstGeom>
            <a:solidFill>
              <a:srgbClr val="007DD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1"/>
            <p:cNvSpPr txBox="1"/>
            <p:nvPr/>
          </p:nvSpPr>
          <p:spPr>
            <a:xfrm>
              <a:off x="13163550" y="3123167"/>
              <a:ext cx="389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Athenian Sky: (161</a:t>
              </a:r>
              <a:r>
                <a:rPr lang="en-US" sz="1800" b="0" i="0" u="sng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</a:t>
              </a: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218, 241)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1"/>
            <p:cNvSpPr/>
            <p:nvPr/>
          </p:nvSpPr>
          <p:spPr>
            <a:xfrm>
              <a:off x="12616204" y="3180833"/>
              <a:ext cx="436200" cy="254100"/>
            </a:xfrm>
            <a:prstGeom prst="rect">
              <a:avLst/>
            </a:prstGeom>
            <a:solidFill>
              <a:srgbClr val="A1DA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1"/>
            <p:cNvSpPr txBox="1"/>
            <p:nvPr/>
          </p:nvSpPr>
          <p:spPr>
            <a:xfrm>
              <a:off x="13163550" y="3556730"/>
              <a:ext cx="291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HAT Grey: (127, 127,127)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"/>
            <p:cNvSpPr/>
            <p:nvPr/>
          </p:nvSpPr>
          <p:spPr>
            <a:xfrm>
              <a:off x="12616204" y="3614396"/>
              <a:ext cx="436200" cy="2541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1"/>
            <p:cNvSpPr txBox="1"/>
            <p:nvPr/>
          </p:nvSpPr>
          <p:spPr>
            <a:xfrm>
              <a:off x="13163550" y="3993302"/>
              <a:ext cx="311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Platinum: (237, 232, 228)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"/>
            <p:cNvSpPr/>
            <p:nvPr/>
          </p:nvSpPr>
          <p:spPr>
            <a:xfrm>
              <a:off x="12616204" y="4050968"/>
              <a:ext cx="436200" cy="254100"/>
            </a:xfrm>
            <a:prstGeom prst="rect">
              <a:avLst/>
            </a:prstGeom>
            <a:solidFill>
              <a:srgbClr val="EDE8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1"/>
            <p:cNvSpPr txBox="1"/>
            <p:nvPr/>
          </p:nvSpPr>
          <p:spPr>
            <a:xfrm>
              <a:off x="13163550" y="4465633"/>
              <a:ext cx="291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HAT Red: (172, 0,0)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"/>
            <p:cNvSpPr/>
            <p:nvPr/>
          </p:nvSpPr>
          <p:spPr>
            <a:xfrm>
              <a:off x="12616204" y="4523299"/>
              <a:ext cx="436200" cy="254100"/>
            </a:xfrm>
            <a:prstGeom prst="rect">
              <a:avLst/>
            </a:prstGeom>
            <a:solidFill>
              <a:srgbClr val="A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"/>
            <p:cNvSpPr txBox="1"/>
            <p:nvPr/>
          </p:nvSpPr>
          <p:spPr>
            <a:xfrm>
              <a:off x="13163550" y="4902205"/>
              <a:ext cx="311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Ceramic: (170, 86, 34)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"/>
            <p:cNvSpPr/>
            <p:nvPr/>
          </p:nvSpPr>
          <p:spPr>
            <a:xfrm>
              <a:off x="12616204" y="4959871"/>
              <a:ext cx="436200" cy="254100"/>
            </a:xfrm>
            <a:prstGeom prst="rect">
              <a:avLst/>
            </a:prstGeom>
            <a:solidFill>
              <a:srgbClr val="AA56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" name="Google Shape;101;p1"/>
          <p:cNvSpPr txBox="1"/>
          <p:nvPr/>
        </p:nvSpPr>
        <p:spPr>
          <a:xfrm>
            <a:off x="693254" y="3151700"/>
            <a:ext cx="5665500" cy="6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00" b="0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HELLENIC ASSOCIATION OF TREASURERS</a:t>
            </a:r>
            <a:endParaRPr sz="1800" b="0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2" name="Google Shape;102;p1"/>
          <p:cNvSpPr txBox="1"/>
          <p:nvPr/>
        </p:nvSpPr>
        <p:spPr>
          <a:xfrm>
            <a:off x="5947649" y="6357925"/>
            <a:ext cx="2090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400" b="0" i="0" u="none" strike="noStrike" cap="none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13 Απριλίου 2021</a:t>
            </a:r>
            <a:endParaRPr sz="1000" b="0" i="0" u="none" strike="noStrike" cap="none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1"/>
          <p:cNvSpPr txBox="1"/>
          <p:nvPr/>
        </p:nvSpPr>
        <p:spPr>
          <a:xfrm>
            <a:off x="693250" y="3519900"/>
            <a:ext cx="6001200" cy="4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1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Σύνδεσμος Ελλήνων Χρηματοοικονομολόγων</a:t>
            </a:r>
            <a:endParaRPr sz="18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Google Shape;104;p1"/>
          <p:cNvPicPr preferRelativeResize="0"/>
          <p:nvPr/>
        </p:nvPicPr>
        <p:blipFill rotWithShape="1">
          <a:blip r:embed="rId3">
            <a:alphaModFix/>
          </a:blip>
          <a:srcRect l="4607" t="6580" b="10732"/>
          <a:stretch/>
        </p:blipFill>
        <p:spPr>
          <a:xfrm>
            <a:off x="4568550" y="1175800"/>
            <a:ext cx="3247475" cy="166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"/>
          <p:cNvSpPr txBox="1"/>
          <p:nvPr/>
        </p:nvSpPr>
        <p:spPr>
          <a:xfrm>
            <a:off x="693250" y="4484900"/>
            <a:ext cx="4647300" cy="10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Treasury Corner Series  </a:t>
            </a:r>
            <a:endParaRPr/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1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r>
              <a:rPr lang="en-US" sz="2100" b="1" i="0" u="none" strike="noStrike" cap="none" baseline="30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st</a:t>
            </a:r>
            <a:r>
              <a:rPr lang="en-US" sz="21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networking event</a:t>
            </a:r>
            <a:endParaRPr sz="2100" b="1" i="0" u="none" strike="noStrike" cap="non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d8a0b14a0_0_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200"/>
              <a:buFont typeface="Calibri"/>
              <a:buNone/>
            </a:pPr>
            <a:r>
              <a:rPr lang="en-US" sz="3400">
                <a:solidFill>
                  <a:srgbClr val="002060"/>
                </a:solidFill>
              </a:rPr>
              <a:t>Ατζέντα</a:t>
            </a:r>
            <a:endParaRPr sz="3400">
              <a:solidFill>
                <a:srgbClr val="002060"/>
              </a:solidFill>
            </a:endParaRPr>
          </a:p>
        </p:txBody>
      </p:sp>
      <p:grpSp>
        <p:nvGrpSpPr>
          <p:cNvPr id="111" name="Google Shape;111;gcd8a0b14a0_0_21"/>
          <p:cNvGrpSpPr/>
          <p:nvPr/>
        </p:nvGrpSpPr>
        <p:grpSpPr>
          <a:xfrm>
            <a:off x="12408825" y="2017294"/>
            <a:ext cx="4647225" cy="3494400"/>
            <a:chOff x="12408825" y="2017294"/>
            <a:chExt cx="4647225" cy="3494400"/>
          </a:xfrm>
        </p:grpSpPr>
        <p:sp>
          <p:nvSpPr>
            <p:cNvPr id="112" name="Google Shape;112;gcd8a0b14a0_0_21"/>
            <p:cNvSpPr/>
            <p:nvPr/>
          </p:nvSpPr>
          <p:spPr>
            <a:xfrm>
              <a:off x="12408825" y="2017294"/>
              <a:ext cx="3669300" cy="34944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gcd8a0b14a0_0_21"/>
            <p:cNvSpPr txBox="1"/>
            <p:nvPr/>
          </p:nvSpPr>
          <p:spPr>
            <a:xfrm>
              <a:off x="13163550" y="2222500"/>
              <a:ext cx="2457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HAT Blue: (32, 56, 100)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gcd8a0b14a0_0_21"/>
            <p:cNvSpPr/>
            <p:nvPr/>
          </p:nvSpPr>
          <p:spPr>
            <a:xfrm>
              <a:off x="12616204" y="2280166"/>
              <a:ext cx="436200" cy="254100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gcd8a0b14a0_0_21"/>
            <p:cNvSpPr txBox="1"/>
            <p:nvPr/>
          </p:nvSpPr>
          <p:spPr>
            <a:xfrm>
              <a:off x="13163550" y="2670038"/>
              <a:ext cx="363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Cycladic Blue: 0, 125, 218)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gcd8a0b14a0_0_21"/>
            <p:cNvSpPr/>
            <p:nvPr/>
          </p:nvSpPr>
          <p:spPr>
            <a:xfrm>
              <a:off x="12616204" y="2727704"/>
              <a:ext cx="436200" cy="254100"/>
            </a:xfrm>
            <a:prstGeom prst="rect">
              <a:avLst/>
            </a:prstGeom>
            <a:solidFill>
              <a:srgbClr val="007DD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gcd8a0b14a0_0_21"/>
            <p:cNvSpPr txBox="1"/>
            <p:nvPr/>
          </p:nvSpPr>
          <p:spPr>
            <a:xfrm>
              <a:off x="13163550" y="3123167"/>
              <a:ext cx="389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Athenian Sky: (161</a:t>
              </a:r>
              <a:r>
                <a:rPr lang="en-US" sz="1800" b="0" i="0" u="sng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</a:t>
              </a: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218, 241)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gcd8a0b14a0_0_21"/>
            <p:cNvSpPr/>
            <p:nvPr/>
          </p:nvSpPr>
          <p:spPr>
            <a:xfrm>
              <a:off x="12616204" y="3180833"/>
              <a:ext cx="436200" cy="254100"/>
            </a:xfrm>
            <a:prstGeom prst="rect">
              <a:avLst/>
            </a:prstGeom>
            <a:solidFill>
              <a:srgbClr val="A1DA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gcd8a0b14a0_0_21"/>
            <p:cNvSpPr txBox="1"/>
            <p:nvPr/>
          </p:nvSpPr>
          <p:spPr>
            <a:xfrm>
              <a:off x="13163550" y="3556730"/>
              <a:ext cx="291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HAT Grey: (127, 127,127)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gcd8a0b14a0_0_21"/>
            <p:cNvSpPr/>
            <p:nvPr/>
          </p:nvSpPr>
          <p:spPr>
            <a:xfrm>
              <a:off x="12616204" y="3614396"/>
              <a:ext cx="436200" cy="2541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gcd8a0b14a0_0_21"/>
            <p:cNvSpPr txBox="1"/>
            <p:nvPr/>
          </p:nvSpPr>
          <p:spPr>
            <a:xfrm>
              <a:off x="13163550" y="3993302"/>
              <a:ext cx="311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Platinum: (237, 232, 228)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gcd8a0b14a0_0_21"/>
            <p:cNvSpPr/>
            <p:nvPr/>
          </p:nvSpPr>
          <p:spPr>
            <a:xfrm>
              <a:off x="12616204" y="4050968"/>
              <a:ext cx="436200" cy="254100"/>
            </a:xfrm>
            <a:prstGeom prst="rect">
              <a:avLst/>
            </a:prstGeom>
            <a:solidFill>
              <a:srgbClr val="EDE8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gcd8a0b14a0_0_21"/>
            <p:cNvSpPr txBox="1"/>
            <p:nvPr/>
          </p:nvSpPr>
          <p:spPr>
            <a:xfrm>
              <a:off x="13163550" y="4465633"/>
              <a:ext cx="291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HAT Red: (172, 0,0)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gcd8a0b14a0_0_21"/>
            <p:cNvSpPr/>
            <p:nvPr/>
          </p:nvSpPr>
          <p:spPr>
            <a:xfrm>
              <a:off x="12616204" y="4523299"/>
              <a:ext cx="436200" cy="254100"/>
            </a:xfrm>
            <a:prstGeom prst="rect">
              <a:avLst/>
            </a:prstGeom>
            <a:solidFill>
              <a:srgbClr val="A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gcd8a0b14a0_0_21"/>
            <p:cNvSpPr txBox="1"/>
            <p:nvPr/>
          </p:nvSpPr>
          <p:spPr>
            <a:xfrm>
              <a:off x="13163550" y="4902205"/>
              <a:ext cx="311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Ceramic: (170, 86, 34)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gcd8a0b14a0_0_21"/>
            <p:cNvSpPr/>
            <p:nvPr/>
          </p:nvSpPr>
          <p:spPr>
            <a:xfrm>
              <a:off x="12616204" y="4959871"/>
              <a:ext cx="436200" cy="254100"/>
            </a:xfrm>
            <a:prstGeom prst="rect">
              <a:avLst/>
            </a:prstGeom>
            <a:solidFill>
              <a:srgbClr val="AA56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127" name="Google Shape;127;gcd8a0b14a0_0_21"/>
          <p:cNvCxnSpPr/>
          <p:nvPr/>
        </p:nvCxnSpPr>
        <p:spPr>
          <a:xfrm>
            <a:off x="838200" y="6449270"/>
            <a:ext cx="10061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8" name="Google Shape;128;gcd8a0b14a0_0_21"/>
          <p:cNvSpPr txBox="1"/>
          <p:nvPr/>
        </p:nvSpPr>
        <p:spPr>
          <a:xfrm>
            <a:off x="769938" y="6449373"/>
            <a:ext cx="2772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AFA8"/>
              </a:buClr>
              <a:buSzPts val="1600"/>
              <a:buFont typeface="Calibri"/>
              <a:buNone/>
            </a:pPr>
            <a:r>
              <a:rPr lang="en-US" sz="1600">
                <a:solidFill>
                  <a:srgbClr val="C2AFA8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gcd8a0b14a0_0_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4708" y="6179549"/>
            <a:ext cx="1026842" cy="6083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gcd8a0b14a0_0_21"/>
          <p:cNvGrpSpPr/>
          <p:nvPr/>
        </p:nvGrpSpPr>
        <p:grpSpPr>
          <a:xfrm>
            <a:off x="2407481" y="3079259"/>
            <a:ext cx="1715190" cy="1111309"/>
            <a:chOff x="3562350" y="934025"/>
            <a:chExt cx="1286425" cy="740675"/>
          </a:xfrm>
        </p:grpSpPr>
        <p:sp>
          <p:nvSpPr>
            <p:cNvPr id="131" name="Google Shape;131;gcd8a0b14a0_0_21"/>
            <p:cNvSpPr txBox="1"/>
            <p:nvPr/>
          </p:nvSpPr>
          <p:spPr>
            <a:xfrm>
              <a:off x="3562350" y="934025"/>
              <a:ext cx="7584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2" name="Google Shape;132;gcd8a0b14a0_0_21"/>
            <p:cNvSpPr/>
            <p:nvPr/>
          </p:nvSpPr>
          <p:spPr>
            <a:xfrm>
              <a:off x="4517125" y="1086100"/>
              <a:ext cx="133500" cy="588600"/>
            </a:xfrm>
            <a:prstGeom prst="rect">
              <a:avLst/>
            </a:prstGeom>
            <a:solidFill>
              <a:srgbClr val="C2C2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33" name="Google Shape;133;gcd8a0b14a0_0_21"/>
            <p:cNvCxnSpPr/>
            <p:nvPr/>
          </p:nvCxnSpPr>
          <p:spPr>
            <a:xfrm rot="10800000">
              <a:off x="4318975" y="1083450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34" name="Google Shape;134;gcd8a0b14a0_0_21"/>
          <p:cNvSpPr/>
          <p:nvPr/>
        </p:nvSpPr>
        <p:spPr>
          <a:xfrm>
            <a:off x="3680475" y="4197924"/>
            <a:ext cx="177900" cy="957600"/>
          </a:xfrm>
          <a:prstGeom prst="rect">
            <a:avLst/>
          </a:prstGeom>
          <a:solidFill>
            <a:srgbClr val="C2C2C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5" name="Google Shape;135;gcd8a0b14a0_0_21"/>
          <p:cNvCxnSpPr/>
          <p:nvPr/>
        </p:nvCxnSpPr>
        <p:spPr>
          <a:xfrm rot="10800000">
            <a:off x="3416289" y="2412956"/>
            <a:ext cx="706382" cy="0"/>
          </a:xfrm>
          <a:prstGeom prst="straightConnector1">
            <a:avLst/>
          </a:prstGeom>
          <a:noFill/>
          <a:ln w="9525" cap="flat" cmpd="sng">
            <a:solidFill>
              <a:srgbClr val="002060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36" name="Google Shape;136;gcd8a0b14a0_0_21"/>
          <p:cNvGrpSpPr/>
          <p:nvPr/>
        </p:nvGrpSpPr>
        <p:grpSpPr>
          <a:xfrm>
            <a:off x="2407481" y="1731558"/>
            <a:ext cx="1450997" cy="1568509"/>
            <a:chOff x="3562350" y="629306"/>
            <a:chExt cx="1088275" cy="1045394"/>
          </a:xfrm>
        </p:grpSpPr>
        <p:sp>
          <p:nvSpPr>
            <p:cNvPr id="137" name="Google Shape;137;gcd8a0b14a0_0_21"/>
            <p:cNvSpPr txBox="1"/>
            <p:nvPr/>
          </p:nvSpPr>
          <p:spPr>
            <a:xfrm>
              <a:off x="3562350" y="629306"/>
              <a:ext cx="7584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38" name="Google Shape;138;gcd8a0b14a0_0_21"/>
            <p:cNvSpPr/>
            <p:nvPr/>
          </p:nvSpPr>
          <p:spPr>
            <a:xfrm>
              <a:off x="4517125" y="1086100"/>
              <a:ext cx="133500" cy="58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" name="Google Shape;139;gcd8a0b14a0_0_21"/>
          <p:cNvGrpSpPr/>
          <p:nvPr/>
        </p:nvGrpSpPr>
        <p:grpSpPr>
          <a:xfrm>
            <a:off x="2433856" y="3960309"/>
            <a:ext cx="1715190" cy="462273"/>
            <a:chOff x="3562350" y="934025"/>
            <a:chExt cx="1286425" cy="308100"/>
          </a:xfrm>
        </p:grpSpPr>
        <p:sp>
          <p:nvSpPr>
            <p:cNvPr id="140" name="Google Shape;140;gcd8a0b14a0_0_21"/>
            <p:cNvSpPr txBox="1"/>
            <p:nvPr/>
          </p:nvSpPr>
          <p:spPr>
            <a:xfrm>
              <a:off x="3562350" y="934025"/>
              <a:ext cx="7584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1" name="Google Shape;141;gcd8a0b14a0_0_21"/>
            <p:cNvCxnSpPr/>
            <p:nvPr/>
          </p:nvCxnSpPr>
          <p:spPr>
            <a:xfrm rot="10800000">
              <a:off x="4318975" y="1083450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2" name="Google Shape;142;gcd8a0b14a0_0_21"/>
          <p:cNvSpPr/>
          <p:nvPr/>
        </p:nvSpPr>
        <p:spPr>
          <a:xfrm>
            <a:off x="3680475" y="6122400"/>
            <a:ext cx="177900" cy="739800"/>
          </a:xfrm>
          <a:prstGeom prst="rect">
            <a:avLst/>
          </a:prstGeom>
          <a:solidFill>
            <a:srgbClr val="C2C2C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oogle Shape;143;gcd8a0b14a0_0_21"/>
          <p:cNvGrpSpPr/>
          <p:nvPr/>
        </p:nvGrpSpPr>
        <p:grpSpPr>
          <a:xfrm>
            <a:off x="3416360" y="5160680"/>
            <a:ext cx="706382" cy="957615"/>
            <a:chOff x="4318975" y="1134232"/>
            <a:chExt cx="529800" cy="579600"/>
          </a:xfrm>
        </p:grpSpPr>
        <p:sp>
          <p:nvSpPr>
            <p:cNvPr id="144" name="Google Shape;144;gcd8a0b14a0_0_21"/>
            <p:cNvSpPr/>
            <p:nvPr/>
          </p:nvSpPr>
          <p:spPr>
            <a:xfrm>
              <a:off x="4517119" y="1134232"/>
              <a:ext cx="133500" cy="579600"/>
            </a:xfrm>
            <a:prstGeom prst="rect">
              <a:avLst/>
            </a:prstGeom>
            <a:solidFill>
              <a:srgbClr val="C2C2C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45" name="Google Shape;145;gcd8a0b14a0_0_21"/>
            <p:cNvCxnSpPr/>
            <p:nvPr/>
          </p:nvCxnSpPr>
          <p:spPr>
            <a:xfrm rot="10800000">
              <a:off x="4318975" y="1134236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46" name="Google Shape;146;gcd8a0b14a0_0_21"/>
          <p:cNvSpPr txBox="1"/>
          <p:nvPr/>
        </p:nvSpPr>
        <p:spPr>
          <a:xfrm>
            <a:off x="2392681" y="4963309"/>
            <a:ext cx="1011300" cy="4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85858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7" name="Google Shape;147;gcd8a0b14a0_0_21"/>
          <p:cNvGrpSpPr/>
          <p:nvPr/>
        </p:nvGrpSpPr>
        <p:grpSpPr>
          <a:xfrm>
            <a:off x="2392331" y="5884259"/>
            <a:ext cx="1715190" cy="462273"/>
            <a:chOff x="3562350" y="1035598"/>
            <a:chExt cx="1286425" cy="308100"/>
          </a:xfrm>
        </p:grpSpPr>
        <p:sp>
          <p:nvSpPr>
            <p:cNvPr id="148" name="Google Shape;148;gcd8a0b14a0_0_21"/>
            <p:cNvSpPr txBox="1"/>
            <p:nvPr/>
          </p:nvSpPr>
          <p:spPr>
            <a:xfrm>
              <a:off x="3562350" y="1035598"/>
              <a:ext cx="7584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>
                  <a:solidFill>
                    <a:srgbClr val="858585"/>
                  </a:solidFill>
                  <a:latin typeface="Roboto"/>
                  <a:ea typeface="Roboto"/>
                  <a:cs typeface="Roboto"/>
                  <a:sym typeface="Roboto"/>
                </a:rPr>
                <a:t>1</a:t>
              </a:r>
              <a:endParaRPr sz="1200" b="1">
                <a:solidFill>
                  <a:srgbClr val="858585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49" name="Google Shape;149;gcd8a0b14a0_0_21"/>
            <p:cNvCxnSpPr/>
            <p:nvPr/>
          </p:nvCxnSpPr>
          <p:spPr>
            <a:xfrm rot="10800000">
              <a:off x="4318975" y="1185023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C2C2C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50" name="Google Shape;150;gcd8a0b14a0_0_21"/>
          <p:cNvSpPr txBox="1"/>
          <p:nvPr/>
        </p:nvSpPr>
        <p:spPr>
          <a:xfrm>
            <a:off x="4342875" y="1426250"/>
            <a:ext cx="5475000" cy="5021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2921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000"/>
              <a:buChar char="●"/>
            </a:pPr>
            <a:r>
              <a:rPr lang="en-US" sz="12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Χα</a:t>
            </a:r>
            <a:r>
              <a:rPr lang="en-US" sz="1200" b="1" dirty="0" err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ιρετισμός</a:t>
            </a:r>
            <a:r>
              <a:rPr lang="en-US" sz="12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π</a:t>
            </a:r>
            <a:r>
              <a:rPr lang="en-US" sz="1200" b="1" dirty="0" err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ρος</a:t>
            </a:r>
            <a:r>
              <a:rPr lang="en-US" sz="12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μέλη</a:t>
            </a:r>
            <a:r>
              <a:rPr lang="en-US" sz="12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 b="1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000"/>
              <a:buChar char="●"/>
            </a:pPr>
            <a:r>
              <a:rPr lang="en-US" sz="1200" b="1" dirty="0" err="1" smtClean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Συμμετοχ</a:t>
            </a:r>
            <a:r>
              <a:rPr lang="el-GR" sz="12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ή</a:t>
            </a:r>
            <a:r>
              <a:rPr lang="en-US" sz="1200" b="1" dirty="0" smtClean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200" b="1" dirty="0" err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στον</a:t>
            </a:r>
            <a:r>
              <a:rPr lang="en-US" sz="12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EACT 24-26 </a:t>
            </a:r>
            <a:r>
              <a:rPr lang="en-US" sz="1200" b="1" dirty="0" err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Ιουνίου</a:t>
            </a:r>
            <a:r>
              <a:rPr lang="en-US" sz="12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 b="1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000"/>
              <a:buChar char="●"/>
            </a:pPr>
            <a:r>
              <a:rPr lang="en-US" sz="12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Treasury corner Break-out rooms </a:t>
            </a:r>
            <a:endParaRPr sz="1200" b="1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Roboto"/>
              <a:buChar char="●"/>
            </a:pPr>
            <a:r>
              <a:rPr lang="en-US" sz="12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1st round</a:t>
            </a:r>
            <a:endParaRPr sz="1200" b="1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Roboto"/>
              <a:buChar char="●"/>
            </a:pPr>
            <a:r>
              <a:rPr lang="en-US" sz="1200" b="1" dirty="0" err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Δημογρ</a:t>
            </a:r>
            <a:r>
              <a:rPr lang="en-US" sz="12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αφικά Συνδέσμου</a:t>
            </a:r>
            <a:endParaRPr sz="1200" b="1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Roboto"/>
              <a:buChar char="●"/>
            </a:pPr>
            <a:r>
              <a:rPr lang="en-US" sz="12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2nd round</a:t>
            </a:r>
            <a:endParaRPr sz="1200" b="1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2921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000"/>
              <a:buChar char="●"/>
            </a:pPr>
            <a:r>
              <a:rPr lang="en-US" sz="12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Επ</a:t>
            </a:r>
            <a:r>
              <a:rPr lang="en-US" sz="1200" b="1" dirty="0" err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ιτρο</a:t>
            </a:r>
            <a:r>
              <a:rPr lang="en-US" sz="12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πές και Ομάδες εργασίας</a:t>
            </a:r>
            <a:endParaRPr sz="1200" b="1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Roboto"/>
              <a:buChar char="●"/>
            </a:pPr>
            <a:r>
              <a:rPr lang="en-US" sz="12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3rd round</a:t>
            </a:r>
            <a:endParaRPr sz="1200" b="1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lvl="0" indent="-304800" algn="l" rtl="0">
              <a:lnSpc>
                <a:spcPct val="200000"/>
              </a:lnSpc>
              <a:spcBef>
                <a:spcPts val="1200"/>
              </a:spcBef>
              <a:spcAft>
                <a:spcPts val="1000"/>
              </a:spcAft>
              <a:buClr>
                <a:srgbClr val="002060"/>
              </a:buClr>
              <a:buSzPts val="1200"/>
              <a:buFont typeface="Roboto"/>
              <a:buChar char="●"/>
            </a:pPr>
            <a:r>
              <a:rPr lang="en-US" sz="1200" b="1" dirty="0" err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Κλείσιμο</a:t>
            </a:r>
            <a:r>
              <a:rPr lang="en-US" sz="1200" b="1" dirty="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200" b="1" dirty="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1" name="Google Shape;151;gcd8a0b14a0_0_21"/>
          <p:cNvGrpSpPr/>
          <p:nvPr/>
        </p:nvGrpSpPr>
        <p:grpSpPr>
          <a:xfrm>
            <a:off x="2407481" y="1298258"/>
            <a:ext cx="1715190" cy="1111309"/>
            <a:chOff x="3562350" y="934025"/>
            <a:chExt cx="1286425" cy="740675"/>
          </a:xfrm>
        </p:grpSpPr>
        <p:sp>
          <p:nvSpPr>
            <p:cNvPr id="152" name="Google Shape;152;gcd8a0b14a0_0_21"/>
            <p:cNvSpPr/>
            <p:nvPr/>
          </p:nvSpPr>
          <p:spPr>
            <a:xfrm>
              <a:off x="4517125" y="1086100"/>
              <a:ext cx="133500" cy="5886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153" name="Google Shape;153;gcd8a0b14a0_0_21"/>
            <p:cNvCxnSpPr/>
            <p:nvPr/>
          </p:nvCxnSpPr>
          <p:spPr>
            <a:xfrm rot="10800000">
              <a:off x="4318975" y="1083450"/>
              <a:ext cx="529800" cy="0"/>
            </a:xfrm>
            <a:prstGeom prst="straightConnector1">
              <a:avLst/>
            </a:prstGeom>
            <a:noFill/>
            <a:ln w="9525" cap="flat" cmpd="sng">
              <a:solidFill>
                <a:srgbClr val="002060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54" name="Google Shape;154;gcd8a0b14a0_0_21"/>
            <p:cNvSpPr txBox="1"/>
            <p:nvPr/>
          </p:nvSpPr>
          <p:spPr>
            <a:xfrm>
              <a:off x="3562350" y="934025"/>
              <a:ext cx="758400" cy="308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cd8a0b14a0_0_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200"/>
              <a:buFont typeface="Calibri"/>
              <a:buNone/>
            </a:pPr>
            <a:r>
              <a:rPr lang="en-US" sz="3400">
                <a:solidFill>
                  <a:srgbClr val="002060"/>
                </a:solidFill>
              </a:rPr>
              <a:t>Συμμετοχή στον EACT </a:t>
            </a:r>
            <a:endParaRPr sz="3400">
              <a:solidFill>
                <a:srgbClr val="002060"/>
              </a:solidFill>
            </a:endParaRPr>
          </a:p>
        </p:txBody>
      </p:sp>
      <p:cxnSp>
        <p:nvCxnSpPr>
          <p:cNvPr id="160" name="Google Shape;160;gcd8a0b14a0_0_9"/>
          <p:cNvCxnSpPr/>
          <p:nvPr/>
        </p:nvCxnSpPr>
        <p:spPr>
          <a:xfrm>
            <a:off x="838200" y="6449270"/>
            <a:ext cx="10061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1" name="Google Shape;161;gcd8a0b14a0_0_9"/>
          <p:cNvSpPr txBox="1"/>
          <p:nvPr/>
        </p:nvSpPr>
        <p:spPr>
          <a:xfrm>
            <a:off x="769938" y="6449373"/>
            <a:ext cx="2772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AFA8"/>
              </a:buClr>
              <a:buSzPts val="1600"/>
              <a:buFont typeface="Calibri"/>
              <a:buNone/>
            </a:pPr>
            <a:r>
              <a:rPr lang="en-US" sz="1600">
                <a:solidFill>
                  <a:srgbClr val="C2AFA8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cd8a0b14a0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4708" y="6179549"/>
            <a:ext cx="1026842" cy="6083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gcd8a0b14a0_0_9"/>
          <p:cNvSpPr txBox="1"/>
          <p:nvPr/>
        </p:nvSpPr>
        <p:spPr>
          <a:xfrm>
            <a:off x="8976875" y="1104925"/>
            <a:ext cx="2555700" cy="37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Roboto"/>
              <a:buChar char="●"/>
            </a:pPr>
            <a:r>
              <a:rPr lang="en-US" sz="12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Στις 24-26 Ιουνίου, θα γίνει η παρουσίαση της υποψηφιότητας του </a:t>
            </a:r>
            <a:r>
              <a:rPr lang="en-US" sz="1200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ΗΑΤ </a:t>
            </a:r>
            <a:r>
              <a:rPr lang="en-US" sz="12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στον </a:t>
            </a:r>
            <a:r>
              <a:rPr lang="en-US" sz="1200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EACT </a:t>
            </a:r>
            <a:r>
              <a:rPr lang="en-US" sz="12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στις Βρυξέλλες. </a:t>
            </a:r>
            <a:endParaRPr sz="12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914400" marR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2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3048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002060"/>
              </a:buClr>
              <a:buSzPts val="1200"/>
              <a:buFont typeface="Roboto"/>
              <a:buChar char="●"/>
            </a:pPr>
            <a:r>
              <a:rPr lang="en-US" sz="12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O </a:t>
            </a:r>
            <a:r>
              <a:rPr lang="en-US" sz="1200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HAT </a:t>
            </a:r>
            <a:r>
              <a:rPr lang="en-US" sz="12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με την συμμετοχή του στον </a:t>
            </a:r>
            <a:r>
              <a:rPr lang="en-US" sz="1200" b="1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EACT </a:t>
            </a:r>
            <a:r>
              <a:rPr lang="en-US" sz="12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θα γίνει ο 24ος εθνικός οργανισμός για Treasury Professionals στην Ευρώπη και θα αντιπροσωπεύει επίσημα την Ελλάδα. </a:t>
            </a:r>
            <a:endParaRPr sz="12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4" name="Google Shape;164;gcd8a0b14a0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9938" y="1104913"/>
            <a:ext cx="8088134" cy="518901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gcd8a0b14a0_0_9"/>
          <p:cNvSpPr/>
          <p:nvPr/>
        </p:nvSpPr>
        <p:spPr>
          <a:xfrm>
            <a:off x="6518350" y="4528850"/>
            <a:ext cx="905700" cy="930000"/>
          </a:xfrm>
          <a:prstGeom prst="ellipse">
            <a:avLst/>
          </a:prstGeom>
          <a:noFill/>
          <a:ln w="76200" cap="flat" cmpd="sng">
            <a:solidFill>
              <a:srgbClr val="007DD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200"/>
              <a:buFont typeface="Calibri"/>
              <a:buNone/>
            </a:pPr>
            <a:r>
              <a:rPr lang="en-US" sz="3400">
                <a:solidFill>
                  <a:srgbClr val="002060"/>
                </a:solidFill>
              </a:rPr>
              <a:t>Ερωτήσεις</a:t>
            </a:r>
            <a:endParaRPr sz="3400">
              <a:solidFill>
                <a:srgbClr val="002060"/>
              </a:solidFill>
            </a:endParaRPr>
          </a:p>
        </p:txBody>
      </p:sp>
      <p:cxnSp>
        <p:nvCxnSpPr>
          <p:cNvPr id="180" name="Google Shape;180;p4"/>
          <p:cNvCxnSpPr/>
          <p:nvPr/>
        </p:nvCxnSpPr>
        <p:spPr>
          <a:xfrm>
            <a:off x="838200" y="6449270"/>
            <a:ext cx="10061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4"/>
          <p:cNvSpPr txBox="1"/>
          <p:nvPr/>
        </p:nvSpPr>
        <p:spPr>
          <a:xfrm>
            <a:off x="769938" y="6449373"/>
            <a:ext cx="2772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AFA8"/>
              </a:buClr>
              <a:buSzPts val="1600"/>
              <a:buFont typeface="Calibri"/>
              <a:buNone/>
            </a:pPr>
            <a:r>
              <a:rPr lang="en-US" sz="1600">
                <a:solidFill>
                  <a:srgbClr val="C2AFA8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4708" y="6179549"/>
            <a:ext cx="1026842" cy="6083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83" name="Google Shape;183;p4"/>
          <p:cNvGraphicFramePr/>
          <p:nvPr>
            <p:extLst>
              <p:ext uri="{D42A27DB-BD31-4B8C-83A1-F6EECF244321}">
                <p14:modId xmlns:p14="http://schemas.microsoft.com/office/powerpoint/2010/main" val="2938195298"/>
              </p:ext>
            </p:extLst>
          </p:nvPr>
        </p:nvGraphicFramePr>
        <p:xfrm>
          <a:off x="741524" y="1311970"/>
          <a:ext cx="10708950" cy="4594860"/>
        </p:xfrm>
        <a:graphic>
          <a:graphicData uri="http://schemas.openxmlformats.org/drawingml/2006/table">
            <a:tbl>
              <a:tblPr>
                <a:noFill/>
                <a:tableStyleId>{9955A633-68CC-49BA-9598-60B10462CDB0}</a:tableStyleId>
              </a:tblPr>
              <a:tblGrid>
                <a:gridCol w="10708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FFFFFF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Ερωτήσεις προς διευκόλυνση των συζητήσεων  - Break out sessions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57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i="0" u="none" strike="noStrike" cap="none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 </a:t>
                      </a:r>
                      <a:endParaRPr sz="900"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57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1ο 15λεπτο - Σημασία και Λειτουργία του Treasury </a:t>
                      </a:r>
                      <a:endParaRPr sz="1500" b="1" i="0" u="none" strike="noStrike" cap="none">
                        <a:solidFill>
                          <a:srgbClr val="00206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57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i="0" u="none" strike="noStrike" cap="none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1. Πόσο σημαντικό είναι το treasury συγκεκριμένα στον οργανισμό σου και με τι </a:t>
                      </a:r>
                      <a:r>
                        <a:rPr lang="en-US" sz="150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πραγματεύεται;</a:t>
                      </a:r>
                      <a:r>
                        <a:rPr lang="en-US" sz="1500" i="0" u="none" strike="noStrike" cap="none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    </a:t>
                      </a:r>
                      <a:endParaRPr sz="900">
                        <a:solidFill>
                          <a:srgbClr val="00206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57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66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00206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57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i="0" u="none" strike="noStrike" cap="none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2. Τι θα άλλαζες στη λειτουργία του treasury στον οργανισμό σου;</a:t>
                      </a:r>
                      <a:endParaRPr sz="900">
                        <a:solidFill>
                          <a:srgbClr val="00206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57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solidFill>
                          <a:srgbClr val="00206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2ο 15λεπτο - το Μέλλον του Treasury</a:t>
                      </a:r>
                      <a:r>
                        <a:rPr lang="en-US" sz="1500" i="0" u="none" strike="noStrike" cap="none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endParaRPr sz="1500" b="1" i="0" u="none" strike="noStrike" cap="none">
                        <a:solidFill>
                          <a:srgbClr val="00206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57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3. </a:t>
                      </a:r>
                      <a:r>
                        <a:rPr lang="en-US" sz="150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Πως</a:t>
                      </a:r>
                      <a:r>
                        <a:rPr lang="en-US" sz="150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500" i="0" u="none" strike="noStrike" cap="none" dirty="0" smtClean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φα</a:t>
                      </a:r>
                      <a:r>
                        <a:rPr lang="en-US" sz="1500" i="0" u="none" strike="noStrike" cap="none" dirty="0" err="1" smtClean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ντ</a:t>
                      </a:r>
                      <a:r>
                        <a:rPr lang="el-GR" sz="1500" i="0" u="none" strike="noStrike" cap="none" dirty="0" smtClean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ά</a:t>
                      </a:r>
                      <a:r>
                        <a:rPr lang="en-US" sz="1500" i="0" u="none" strike="noStrike" cap="none" dirty="0" err="1" smtClean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ζεσ</a:t>
                      </a:r>
                      <a:r>
                        <a:rPr lang="en-US" sz="1500" i="0" u="none" strike="noStrike" cap="none" dirty="0" smtClean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αι </a:t>
                      </a:r>
                      <a:r>
                        <a:rPr lang="en-US" sz="150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το ρόλο του Treasury σε 5 χρόνια;</a:t>
                      </a:r>
                      <a:endParaRPr sz="900" dirty="0">
                        <a:solidFill>
                          <a:srgbClr val="00206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57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4. </a:t>
                      </a:r>
                      <a:r>
                        <a:rPr lang="en-US" sz="1500" i="0" u="none" strike="noStrike" cap="none" dirty="0" smtClean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Ε</a:t>
                      </a:r>
                      <a:r>
                        <a:rPr lang="el-GR" sz="1500" i="0" u="none" strike="noStrike" cap="none" dirty="0" smtClean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ά</a:t>
                      </a:r>
                      <a:r>
                        <a:rPr lang="en-US" sz="1500" i="0" u="none" strike="noStrike" cap="none" dirty="0" smtClean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ν </a:t>
                      </a:r>
                      <a:r>
                        <a:rPr lang="el-GR" sz="1500" i="0" u="none" strike="noStrike" cap="none" dirty="0" smtClean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έ</a:t>
                      </a:r>
                      <a:r>
                        <a:rPr lang="en-US" sz="1500" i="0" u="none" strike="noStrike" cap="none" dirty="0" err="1" smtClean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χετε</a:t>
                      </a:r>
                      <a:r>
                        <a:rPr lang="en-US" sz="1500" i="0" u="none" strike="noStrike" cap="none" dirty="0" smtClean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</a:t>
                      </a:r>
                      <a:r>
                        <a:rPr lang="en-US" sz="150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να </a:t>
                      </a:r>
                      <a:r>
                        <a:rPr lang="en-US" sz="150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μοιρ</a:t>
                      </a:r>
                      <a:r>
                        <a:rPr lang="en-US" sz="150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αστείτε κάποια εμπειρία με μια καινοτομία στο χώρο του Treasury (automation, AI, green bonds κτλ);</a:t>
                      </a:r>
                      <a:endParaRPr sz="900" dirty="0">
                        <a:solidFill>
                          <a:srgbClr val="00206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57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9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b="1">
                        <a:solidFill>
                          <a:srgbClr val="00206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b="1" i="0" u="none" strike="noStrike" cap="none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3o 15 Λεπτο - Επικοινωνία με το management </a:t>
                      </a:r>
                      <a:endParaRPr sz="1500" b="1" i="0" u="none" strike="noStrike" cap="none">
                        <a:solidFill>
                          <a:srgbClr val="00206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57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i="0" u="none" strike="noStrike" cap="none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5. Πως επικοινωνείς στο management team την σημασία του treasury;</a:t>
                      </a:r>
                      <a:endParaRPr sz="1500" i="0" u="none" strike="noStrike" cap="none">
                        <a:solidFill>
                          <a:srgbClr val="00206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>
                        <a:solidFill>
                          <a:srgbClr val="00206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57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4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6. </a:t>
                      </a:r>
                      <a:r>
                        <a:rPr lang="en-US" sz="150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Πως</a:t>
                      </a:r>
                      <a:r>
                        <a:rPr lang="en-US" sz="150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α</a:t>
                      </a:r>
                      <a:r>
                        <a:rPr lang="en-US" sz="1500" i="0" u="none" strike="noStrike" cap="none" dirty="0" err="1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ντιλ</a:t>
                      </a:r>
                      <a:r>
                        <a:rPr lang="en-US" sz="1500" i="0" u="none" strike="noStrike" cap="none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αμβάνεται το management το ρόλο του treasury</a:t>
                      </a:r>
                      <a:r>
                        <a:rPr lang="en-US" sz="1500" dirty="0">
                          <a:solidFill>
                            <a:srgbClr val="00206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;</a:t>
                      </a:r>
                      <a:endParaRPr sz="900" dirty="0">
                        <a:solidFill>
                          <a:srgbClr val="002060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L="857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5"/>
          <p:cNvSpPr txBox="1">
            <a:spLocks noGrp="1"/>
          </p:cNvSpPr>
          <p:nvPr>
            <p:ph type="title"/>
          </p:nvPr>
        </p:nvSpPr>
        <p:spPr>
          <a:xfrm>
            <a:off x="802400" y="374250"/>
            <a:ext cx="10515600" cy="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200"/>
              <a:buFont typeface="Calibri"/>
              <a:buNone/>
            </a:pPr>
            <a:r>
              <a:rPr lang="en-US" sz="30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Δημογραφικά Συνδέσμου</a:t>
            </a:r>
            <a:endParaRPr sz="30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89" name="Google Shape;189;p5"/>
          <p:cNvGrpSpPr/>
          <p:nvPr/>
        </p:nvGrpSpPr>
        <p:grpSpPr>
          <a:xfrm>
            <a:off x="12408825" y="2017294"/>
            <a:ext cx="4647225" cy="3494400"/>
            <a:chOff x="12408825" y="2017294"/>
            <a:chExt cx="4647225" cy="3494400"/>
          </a:xfrm>
        </p:grpSpPr>
        <p:sp>
          <p:nvSpPr>
            <p:cNvPr id="190" name="Google Shape;190;p5"/>
            <p:cNvSpPr/>
            <p:nvPr/>
          </p:nvSpPr>
          <p:spPr>
            <a:xfrm>
              <a:off x="12408825" y="2017294"/>
              <a:ext cx="3669300" cy="34944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5"/>
            <p:cNvSpPr txBox="1"/>
            <p:nvPr/>
          </p:nvSpPr>
          <p:spPr>
            <a:xfrm>
              <a:off x="13163550" y="2222500"/>
              <a:ext cx="2457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HAT Blue: (32, 56, 100)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12616204" y="2280166"/>
              <a:ext cx="436200" cy="254100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5"/>
            <p:cNvSpPr txBox="1"/>
            <p:nvPr/>
          </p:nvSpPr>
          <p:spPr>
            <a:xfrm>
              <a:off x="13163550" y="2670038"/>
              <a:ext cx="363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Cycladic Blue: 0, 125, 218)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12616204" y="2727704"/>
              <a:ext cx="436200" cy="254100"/>
            </a:xfrm>
            <a:prstGeom prst="rect">
              <a:avLst/>
            </a:prstGeom>
            <a:solidFill>
              <a:srgbClr val="007DD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5"/>
            <p:cNvSpPr txBox="1"/>
            <p:nvPr/>
          </p:nvSpPr>
          <p:spPr>
            <a:xfrm>
              <a:off x="13163550" y="3123167"/>
              <a:ext cx="389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Athenian Sky: (161</a:t>
              </a:r>
              <a:r>
                <a:rPr lang="en-US" sz="1800" b="0" i="0" u="sng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</a:t>
              </a: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218, 241)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12616204" y="3180833"/>
              <a:ext cx="436200" cy="254100"/>
            </a:xfrm>
            <a:prstGeom prst="rect">
              <a:avLst/>
            </a:prstGeom>
            <a:solidFill>
              <a:srgbClr val="A1DA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5"/>
            <p:cNvSpPr txBox="1"/>
            <p:nvPr/>
          </p:nvSpPr>
          <p:spPr>
            <a:xfrm>
              <a:off x="13163550" y="3556730"/>
              <a:ext cx="291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HAT Grey: (127, 127,127)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12616204" y="3614396"/>
              <a:ext cx="436200" cy="2541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5"/>
            <p:cNvSpPr txBox="1"/>
            <p:nvPr/>
          </p:nvSpPr>
          <p:spPr>
            <a:xfrm>
              <a:off x="13163550" y="3993302"/>
              <a:ext cx="311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Platinum: (237, 232, 228)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12616204" y="4050968"/>
              <a:ext cx="436200" cy="254100"/>
            </a:xfrm>
            <a:prstGeom prst="rect">
              <a:avLst/>
            </a:prstGeom>
            <a:solidFill>
              <a:srgbClr val="EDE8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5"/>
            <p:cNvSpPr txBox="1"/>
            <p:nvPr/>
          </p:nvSpPr>
          <p:spPr>
            <a:xfrm>
              <a:off x="13163550" y="4465633"/>
              <a:ext cx="291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HAT Red: (172, 0,0)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12616204" y="4523299"/>
              <a:ext cx="436200" cy="254100"/>
            </a:xfrm>
            <a:prstGeom prst="rect">
              <a:avLst/>
            </a:prstGeom>
            <a:solidFill>
              <a:srgbClr val="A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5"/>
            <p:cNvSpPr txBox="1"/>
            <p:nvPr/>
          </p:nvSpPr>
          <p:spPr>
            <a:xfrm>
              <a:off x="13163550" y="4902205"/>
              <a:ext cx="311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Ceramic: (170, 86, 34)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12616204" y="4959871"/>
              <a:ext cx="436200" cy="254100"/>
            </a:xfrm>
            <a:prstGeom prst="rect">
              <a:avLst/>
            </a:prstGeom>
            <a:solidFill>
              <a:srgbClr val="AA56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05" name="Google Shape;205;p5"/>
          <p:cNvCxnSpPr/>
          <p:nvPr/>
        </p:nvCxnSpPr>
        <p:spPr>
          <a:xfrm>
            <a:off x="838200" y="6449270"/>
            <a:ext cx="10061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06" name="Google Shape;206;p5"/>
          <p:cNvSpPr txBox="1"/>
          <p:nvPr/>
        </p:nvSpPr>
        <p:spPr>
          <a:xfrm>
            <a:off x="769938" y="6449373"/>
            <a:ext cx="2772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AFA8"/>
              </a:buClr>
              <a:buSzPts val="1600"/>
              <a:buFont typeface="Calibri"/>
              <a:buNone/>
            </a:pPr>
            <a:r>
              <a:rPr lang="en-US" sz="1600">
                <a:solidFill>
                  <a:srgbClr val="C2AFA8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4708" y="6179549"/>
            <a:ext cx="1026842" cy="60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5"/>
          <p:cNvSpPr txBox="1"/>
          <p:nvPr/>
        </p:nvSpPr>
        <p:spPr>
          <a:xfrm>
            <a:off x="10072950" y="1454875"/>
            <a:ext cx="1607400" cy="20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Ο Σύνδεσμος:</a:t>
            </a:r>
            <a:r>
              <a:rPr lang="en-US" sz="11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11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Char char="-"/>
            </a:pPr>
            <a:r>
              <a:rPr lang="en-US" sz="11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αριθμεί ήδη 58 μέλη σε 8 χώρες </a:t>
            </a:r>
            <a:endParaRPr sz="11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Roboto"/>
              <a:buChar char="-"/>
            </a:pPr>
            <a:r>
              <a:rPr lang="en-US" sz="11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είναι σε επικοινωνία με ακόμα 231 Treasurers σε </a:t>
            </a:r>
            <a:r>
              <a:rPr lang="en-US" sz="1100">
                <a:latin typeface="Roboto"/>
                <a:ea typeface="Roboto"/>
                <a:cs typeface="Roboto"/>
                <a:sym typeface="Roboto"/>
              </a:rPr>
              <a:t>8</a:t>
            </a:r>
            <a:r>
              <a:rPr lang="en-US" sz="1100" b="0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χώρες </a:t>
            </a:r>
            <a:endParaRPr sz="11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p5"/>
          <p:cNvSpPr txBox="1"/>
          <p:nvPr/>
        </p:nvSpPr>
        <p:spPr>
          <a:xfrm>
            <a:off x="1143175" y="6489300"/>
            <a:ext cx="61722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US" sz="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*12/04/2021</a:t>
            </a:r>
            <a:endParaRPr sz="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0" name="Google Shape;210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2400" y="1188300"/>
            <a:ext cx="9151798" cy="4784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6"/>
          <p:cNvSpPr/>
          <p:nvPr/>
        </p:nvSpPr>
        <p:spPr>
          <a:xfrm>
            <a:off x="6536500" y="1549625"/>
            <a:ext cx="2188200" cy="3557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A5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HAT Working Groups</a:t>
            </a: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6" name="Google Shape;216;p6"/>
          <p:cNvSpPr/>
          <p:nvPr/>
        </p:nvSpPr>
        <p:spPr>
          <a:xfrm>
            <a:off x="3976325" y="1549625"/>
            <a:ext cx="2188200" cy="3557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AA562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HAT Committees</a:t>
            </a:r>
            <a:endParaRPr sz="1400" b="1" i="0" u="none" strike="noStrike" cap="non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7" name="Google Shape;217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7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03864"/>
              </a:buClr>
              <a:buSzPts val="3200"/>
              <a:buFont typeface="Calibri"/>
              <a:buNone/>
            </a:pPr>
            <a:r>
              <a:rPr lang="en-US" sz="3000">
                <a:solidFill>
                  <a:srgbClr val="002060"/>
                </a:solidFill>
                <a:latin typeface="Roboto"/>
                <a:ea typeface="Roboto"/>
                <a:cs typeface="Roboto"/>
                <a:sym typeface="Roboto"/>
              </a:rPr>
              <a:t>Επιτροπές και Ομάδες Εργασίας </a:t>
            </a:r>
            <a:endParaRPr sz="3000">
              <a:solidFill>
                <a:srgbClr val="00206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18" name="Google Shape;218;p6"/>
          <p:cNvGrpSpPr/>
          <p:nvPr/>
        </p:nvGrpSpPr>
        <p:grpSpPr>
          <a:xfrm>
            <a:off x="12408825" y="2017294"/>
            <a:ext cx="4647225" cy="3494400"/>
            <a:chOff x="12408825" y="2017294"/>
            <a:chExt cx="4647225" cy="3494400"/>
          </a:xfrm>
        </p:grpSpPr>
        <p:sp>
          <p:nvSpPr>
            <p:cNvPr id="219" name="Google Shape;219;p6"/>
            <p:cNvSpPr/>
            <p:nvPr/>
          </p:nvSpPr>
          <p:spPr>
            <a:xfrm>
              <a:off x="12408825" y="2017294"/>
              <a:ext cx="3669300" cy="34944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6"/>
            <p:cNvSpPr txBox="1"/>
            <p:nvPr/>
          </p:nvSpPr>
          <p:spPr>
            <a:xfrm>
              <a:off x="13163550" y="2222500"/>
              <a:ext cx="2457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HAT Blue: (32, 56, 100)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12616204" y="2280166"/>
              <a:ext cx="436200" cy="254100"/>
            </a:xfrm>
            <a:prstGeom prst="rect">
              <a:avLst/>
            </a:prstGeom>
            <a:solidFill>
              <a:srgbClr val="1F38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6"/>
            <p:cNvSpPr txBox="1"/>
            <p:nvPr/>
          </p:nvSpPr>
          <p:spPr>
            <a:xfrm>
              <a:off x="13163550" y="2670038"/>
              <a:ext cx="363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Cycladic Blue: 0, 125, 218)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12616204" y="2727704"/>
              <a:ext cx="436200" cy="254100"/>
            </a:xfrm>
            <a:prstGeom prst="rect">
              <a:avLst/>
            </a:prstGeom>
            <a:solidFill>
              <a:srgbClr val="007DD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6"/>
            <p:cNvSpPr txBox="1"/>
            <p:nvPr/>
          </p:nvSpPr>
          <p:spPr>
            <a:xfrm>
              <a:off x="13163550" y="3123167"/>
              <a:ext cx="389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Athenian Sky: (161</a:t>
              </a:r>
              <a:r>
                <a:rPr lang="en-US" sz="1800" b="0" i="0" u="sng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</a:t>
              </a: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218, 241)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12616204" y="3180833"/>
              <a:ext cx="436200" cy="254100"/>
            </a:xfrm>
            <a:prstGeom prst="rect">
              <a:avLst/>
            </a:prstGeom>
            <a:solidFill>
              <a:srgbClr val="A1DA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6"/>
            <p:cNvSpPr txBox="1"/>
            <p:nvPr/>
          </p:nvSpPr>
          <p:spPr>
            <a:xfrm>
              <a:off x="13163550" y="3556730"/>
              <a:ext cx="291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HAT Grey: (127, 127,127)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12616204" y="3614396"/>
              <a:ext cx="436200" cy="2541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6"/>
            <p:cNvSpPr txBox="1"/>
            <p:nvPr/>
          </p:nvSpPr>
          <p:spPr>
            <a:xfrm>
              <a:off x="13163550" y="3993302"/>
              <a:ext cx="311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Platinum: (237, 232, 228)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12616204" y="4050968"/>
              <a:ext cx="436200" cy="254100"/>
            </a:xfrm>
            <a:prstGeom prst="rect">
              <a:avLst/>
            </a:prstGeom>
            <a:solidFill>
              <a:srgbClr val="EDE8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6"/>
            <p:cNvSpPr txBox="1"/>
            <p:nvPr/>
          </p:nvSpPr>
          <p:spPr>
            <a:xfrm>
              <a:off x="13163550" y="4465633"/>
              <a:ext cx="291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HAT Red: (172, 0,0)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12616204" y="4523299"/>
              <a:ext cx="436200" cy="254100"/>
            </a:xfrm>
            <a:prstGeom prst="rect">
              <a:avLst/>
            </a:prstGeom>
            <a:solidFill>
              <a:srgbClr val="A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6"/>
            <p:cNvSpPr txBox="1"/>
            <p:nvPr/>
          </p:nvSpPr>
          <p:spPr>
            <a:xfrm>
              <a:off x="13163550" y="4902205"/>
              <a:ext cx="311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Ceramic: (170, 86, 34)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12616204" y="4959871"/>
              <a:ext cx="436200" cy="254100"/>
            </a:xfrm>
            <a:prstGeom prst="rect">
              <a:avLst/>
            </a:prstGeom>
            <a:solidFill>
              <a:srgbClr val="AA56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34" name="Google Shape;234;p6"/>
          <p:cNvCxnSpPr/>
          <p:nvPr/>
        </p:nvCxnSpPr>
        <p:spPr>
          <a:xfrm>
            <a:off x="838200" y="6449270"/>
            <a:ext cx="100614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5" name="Google Shape;235;p6"/>
          <p:cNvSpPr txBox="1"/>
          <p:nvPr/>
        </p:nvSpPr>
        <p:spPr>
          <a:xfrm>
            <a:off x="769938" y="6449373"/>
            <a:ext cx="277200" cy="41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2AFA8"/>
              </a:buClr>
              <a:buSzPts val="1600"/>
              <a:buFont typeface="Calibri"/>
              <a:buNone/>
            </a:pPr>
            <a:r>
              <a:rPr lang="en-US" sz="1600">
                <a:solidFill>
                  <a:srgbClr val="C2AFA8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endParaRPr sz="4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6" name="Google Shape;23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64708" y="6179549"/>
            <a:ext cx="1026842" cy="608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6"/>
          <p:cNvSpPr txBox="1"/>
          <p:nvPr/>
        </p:nvSpPr>
        <p:spPr>
          <a:xfrm>
            <a:off x="4180550" y="2080575"/>
            <a:ext cx="1726800" cy="523200"/>
          </a:xfrm>
          <a:prstGeom prst="rect">
            <a:avLst/>
          </a:prstGeom>
          <a:solidFill>
            <a:srgbClr val="AA562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Partnerships </a:t>
            </a:r>
            <a:endParaRPr sz="11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Committee</a:t>
            </a:r>
            <a:endParaRPr sz="11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p6"/>
          <p:cNvSpPr txBox="1"/>
          <p:nvPr/>
        </p:nvSpPr>
        <p:spPr>
          <a:xfrm>
            <a:off x="4207013" y="2813575"/>
            <a:ext cx="1726800" cy="523200"/>
          </a:xfrm>
          <a:prstGeom prst="rect">
            <a:avLst/>
          </a:prstGeom>
          <a:solidFill>
            <a:srgbClr val="AA562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 &amp; Communications Committee</a:t>
            </a:r>
            <a:endParaRPr sz="11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9" name="Google Shape;239;p6"/>
          <p:cNvSpPr txBox="1"/>
          <p:nvPr/>
        </p:nvSpPr>
        <p:spPr>
          <a:xfrm>
            <a:off x="6677650" y="2094950"/>
            <a:ext cx="1905900" cy="523200"/>
          </a:xfrm>
          <a:prstGeom prst="rect">
            <a:avLst/>
          </a:prstGeom>
          <a:solidFill>
            <a:srgbClr val="AA562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Cash Management &amp; Treasury Infrastructure </a:t>
            </a:r>
            <a:endParaRPr sz="11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p6"/>
          <p:cNvSpPr txBox="1"/>
          <p:nvPr/>
        </p:nvSpPr>
        <p:spPr>
          <a:xfrm>
            <a:off x="6677650" y="2819825"/>
            <a:ext cx="1905900" cy="523200"/>
          </a:xfrm>
          <a:prstGeom prst="rect">
            <a:avLst/>
          </a:prstGeom>
          <a:solidFill>
            <a:srgbClr val="AA562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Corporate Finance &amp; Risk  Management </a:t>
            </a:r>
            <a:endParaRPr sz="11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1" name="Google Shape;241;p6"/>
          <p:cNvSpPr txBox="1"/>
          <p:nvPr/>
        </p:nvSpPr>
        <p:spPr>
          <a:xfrm>
            <a:off x="6677650" y="3559050"/>
            <a:ext cx="1905900" cy="523200"/>
          </a:xfrm>
          <a:prstGeom prst="rect">
            <a:avLst/>
          </a:prstGeom>
          <a:solidFill>
            <a:srgbClr val="AA562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Treasury Policies and Regulations</a:t>
            </a:r>
            <a:endParaRPr sz="11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2" name="Google Shape;242;p6"/>
          <p:cNvSpPr txBox="1"/>
          <p:nvPr/>
        </p:nvSpPr>
        <p:spPr>
          <a:xfrm>
            <a:off x="6677650" y="4272113"/>
            <a:ext cx="1905900" cy="523200"/>
          </a:xfrm>
          <a:prstGeom prst="rect">
            <a:avLst/>
          </a:prstGeom>
          <a:solidFill>
            <a:srgbClr val="AA562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Sustainable Finance </a:t>
            </a:r>
            <a:endParaRPr sz="11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(ESG)</a:t>
            </a:r>
            <a:endParaRPr sz="11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3" name="Google Shape;243;p6"/>
          <p:cNvSpPr txBox="1"/>
          <p:nvPr/>
        </p:nvSpPr>
        <p:spPr>
          <a:xfrm>
            <a:off x="4207013" y="3546575"/>
            <a:ext cx="1726800" cy="523200"/>
          </a:xfrm>
          <a:prstGeom prst="rect">
            <a:avLst/>
          </a:prstGeom>
          <a:solidFill>
            <a:srgbClr val="AA562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Events </a:t>
            </a:r>
            <a:endParaRPr sz="11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Committee</a:t>
            </a:r>
            <a:endParaRPr sz="11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4" name="Google Shape;244;p6"/>
          <p:cNvSpPr txBox="1"/>
          <p:nvPr/>
        </p:nvSpPr>
        <p:spPr>
          <a:xfrm>
            <a:off x="4207013" y="4264925"/>
            <a:ext cx="1726800" cy="523200"/>
          </a:xfrm>
          <a:prstGeom prst="rect">
            <a:avLst/>
          </a:prstGeom>
          <a:solidFill>
            <a:srgbClr val="AA562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IT &amp; Finance</a:t>
            </a:r>
            <a:endParaRPr sz="11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1" i="0" u="none" strike="noStrike" cap="non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Committee</a:t>
            </a:r>
            <a:endParaRPr sz="1100" b="1" i="0" u="none" strike="noStrike" cap="non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5" name="Google Shape;245;p6"/>
          <p:cNvCxnSpPr>
            <a:stCxn id="216" idx="3"/>
            <a:endCxn id="215" idx="1"/>
          </p:cNvCxnSpPr>
          <p:nvPr/>
        </p:nvCxnSpPr>
        <p:spPr>
          <a:xfrm>
            <a:off x="6164525" y="3328325"/>
            <a:ext cx="372000" cy="0"/>
          </a:xfrm>
          <a:prstGeom prst="straightConnector1">
            <a:avLst/>
          </a:prstGeom>
          <a:noFill/>
          <a:ln w="9525" cap="flat" cmpd="sng">
            <a:solidFill>
              <a:srgbClr val="AA5622"/>
            </a:solidFill>
            <a:prstDash val="solid"/>
            <a:round/>
            <a:headEnd type="triangle" w="med" len="med"/>
            <a:tailEnd type="triangle" w="med" len="med"/>
          </a:ln>
        </p:spPr>
      </p:cxnSp>
      <p:graphicFrame>
        <p:nvGraphicFramePr>
          <p:cNvPr id="246" name="Google Shape;246;p6"/>
          <p:cNvGraphicFramePr/>
          <p:nvPr/>
        </p:nvGraphicFramePr>
        <p:xfrm>
          <a:off x="616096" y="2151578"/>
          <a:ext cx="3086100" cy="1714500"/>
        </p:xfrm>
        <a:graphic>
          <a:graphicData uri="http://schemas.openxmlformats.org/drawingml/2006/table">
            <a:tbl>
              <a:tblPr>
                <a:noFill/>
                <a:tableStyleId>{9955A633-68CC-49BA-9598-60B10462CDB0}</a:tableStyleId>
              </a:tblPr>
              <a:tblGrid>
                <a:gridCol w="1181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Committees 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Member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Partnerships </a:t>
                      </a:r>
                      <a:b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 Koliavras, D. Chasapopoulos, M. Polykrati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 &amp; Communications 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D. Chasapopoulos, S. Agious. G. Alexis, M. Polykrati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Events </a:t>
                      </a:r>
                      <a:b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D. Chasapopoulos, M. Polykrati, L. Hadjitoliou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IT &amp; Finance</a:t>
                      </a:r>
                      <a:b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endParaRPr sz="1100" b="0" i="0" u="none" strike="noStrike" cap="non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D. Chasapopoulos, C. </a:t>
                      </a:r>
                      <a:r>
                        <a:rPr lang="en-US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Papatriantafyllou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47" name="Google Shape;247;p6"/>
          <p:cNvGraphicFramePr/>
          <p:nvPr/>
        </p:nvGraphicFramePr>
        <p:xfrm>
          <a:off x="8866952" y="2151578"/>
          <a:ext cx="2765375" cy="2407920"/>
        </p:xfrm>
        <a:graphic>
          <a:graphicData uri="http://schemas.openxmlformats.org/drawingml/2006/table">
            <a:tbl>
              <a:tblPr>
                <a:noFill/>
                <a:tableStyleId>{9955A633-68CC-49BA-9598-60B10462CDB0}</a:tableStyleId>
              </a:tblPr>
              <a:tblGrid>
                <a:gridCol w="102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Working Groups 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1" i="0" u="none" strike="noStrike" cap="none">
                          <a:solidFill>
                            <a:srgbClr val="FFFFFF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Members</a:t>
                      </a:r>
                      <a:endParaRPr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Cash Management &amp; Treasury Infrastructure 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 Nafpaktitis, A. Bellos, S. Agious, G. Alexis, M. Polykrati, E. Mylona, L. Hadjitoliou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Corporate Finance &amp; Risk  Management 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 Koliavras,  A. Bellos, E. Mylona, Th. Panagoulis, G. Koukelis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Treasury Policies and Regulations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 Koliavras, D. Chasapopoulos, C. Papatriantafyllou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Sustainable Finance </a:t>
                      </a:r>
                      <a:b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</a:b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(ESG)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A. Koliavras, M. Polykrati, G. Koukelis, A. Giakopian</a:t>
                      </a:r>
                      <a:endParaRPr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dot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7"/>
          <p:cNvSpPr/>
          <p:nvPr/>
        </p:nvSpPr>
        <p:spPr>
          <a:xfrm>
            <a:off x="422225" y="308300"/>
            <a:ext cx="5468100" cy="6295200"/>
          </a:xfrm>
          <a:prstGeom prst="flowChartAlternateProcess">
            <a:avLst/>
          </a:prstGeom>
          <a:solidFill>
            <a:srgbClr val="002060"/>
          </a:solidFill>
          <a:ln w="12700" cap="flat" cmpd="sng">
            <a:solidFill>
              <a:srgbClr val="44546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53" name="Google Shape;253;p7"/>
          <p:cNvGrpSpPr/>
          <p:nvPr/>
        </p:nvGrpSpPr>
        <p:grpSpPr>
          <a:xfrm>
            <a:off x="12408825" y="2017294"/>
            <a:ext cx="4647225" cy="3494400"/>
            <a:chOff x="12408825" y="2017294"/>
            <a:chExt cx="4647225" cy="3494400"/>
          </a:xfrm>
        </p:grpSpPr>
        <p:sp>
          <p:nvSpPr>
            <p:cNvPr id="254" name="Google Shape;254;p7"/>
            <p:cNvSpPr/>
            <p:nvPr/>
          </p:nvSpPr>
          <p:spPr>
            <a:xfrm>
              <a:off x="12408825" y="2017294"/>
              <a:ext cx="3669300" cy="3494400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7"/>
            <p:cNvSpPr txBox="1"/>
            <p:nvPr/>
          </p:nvSpPr>
          <p:spPr>
            <a:xfrm>
              <a:off x="13163550" y="2222500"/>
              <a:ext cx="24573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HAT Blue: (0, 32, 96)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12616204" y="2280166"/>
              <a:ext cx="436200" cy="2541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highlight>
                  <a:srgbClr val="002060"/>
                </a:highlight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7"/>
            <p:cNvSpPr txBox="1"/>
            <p:nvPr/>
          </p:nvSpPr>
          <p:spPr>
            <a:xfrm>
              <a:off x="13163550" y="2670038"/>
              <a:ext cx="36384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Cycladic Blue: 0, 125, 218)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12616204" y="2727704"/>
              <a:ext cx="436200" cy="254100"/>
            </a:xfrm>
            <a:prstGeom prst="rect">
              <a:avLst/>
            </a:prstGeom>
            <a:solidFill>
              <a:srgbClr val="007DDA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7"/>
            <p:cNvSpPr txBox="1"/>
            <p:nvPr/>
          </p:nvSpPr>
          <p:spPr>
            <a:xfrm>
              <a:off x="13163550" y="3123167"/>
              <a:ext cx="3892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Athenian Sky: (161</a:t>
              </a:r>
              <a:r>
                <a:rPr lang="en-US" sz="1800" b="0" i="0" u="sng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</a:t>
              </a: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218, 241)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12616204" y="3180833"/>
              <a:ext cx="436200" cy="254100"/>
            </a:xfrm>
            <a:prstGeom prst="rect">
              <a:avLst/>
            </a:prstGeom>
            <a:solidFill>
              <a:srgbClr val="A1DAF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7"/>
            <p:cNvSpPr txBox="1"/>
            <p:nvPr/>
          </p:nvSpPr>
          <p:spPr>
            <a:xfrm>
              <a:off x="13163550" y="3556730"/>
              <a:ext cx="291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HAT Grey: (127, 127,127)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12616204" y="3614396"/>
              <a:ext cx="436200" cy="2541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7"/>
            <p:cNvSpPr txBox="1"/>
            <p:nvPr/>
          </p:nvSpPr>
          <p:spPr>
            <a:xfrm>
              <a:off x="13163550" y="3993302"/>
              <a:ext cx="311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Platinum: (237, 232, 228)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12616204" y="4050968"/>
              <a:ext cx="436200" cy="254100"/>
            </a:xfrm>
            <a:prstGeom prst="rect">
              <a:avLst/>
            </a:prstGeom>
            <a:solidFill>
              <a:srgbClr val="EDE8E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7"/>
            <p:cNvSpPr txBox="1"/>
            <p:nvPr/>
          </p:nvSpPr>
          <p:spPr>
            <a:xfrm>
              <a:off x="13163550" y="4465633"/>
              <a:ext cx="2914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HAT Red: (172, 0,0)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12616204" y="4523299"/>
              <a:ext cx="436200" cy="254100"/>
            </a:xfrm>
            <a:prstGeom prst="rect">
              <a:avLst/>
            </a:prstGeom>
            <a:solidFill>
              <a:srgbClr val="AC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7"/>
            <p:cNvSpPr txBox="1"/>
            <p:nvPr/>
          </p:nvSpPr>
          <p:spPr>
            <a:xfrm>
              <a:off x="13163550" y="4902205"/>
              <a:ext cx="3117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Ceramic: (170, 86, 34)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12616204" y="4959871"/>
              <a:ext cx="436200" cy="254100"/>
            </a:xfrm>
            <a:prstGeom prst="rect">
              <a:avLst/>
            </a:prstGeom>
            <a:solidFill>
              <a:srgbClr val="AA56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7"/>
          <p:cNvSpPr txBox="1"/>
          <p:nvPr/>
        </p:nvSpPr>
        <p:spPr>
          <a:xfrm>
            <a:off x="704725" y="3115250"/>
            <a:ext cx="5665500" cy="28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3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3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Βρείτε</a:t>
            </a:r>
            <a:r>
              <a:rPr lang="en-US" sz="13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μας </a:t>
            </a:r>
            <a:r>
              <a:rPr lang="en-US" sz="13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στο</a:t>
            </a:r>
            <a:r>
              <a:rPr lang="en-US" sz="13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site μας: </a:t>
            </a:r>
            <a:r>
              <a:rPr lang="en-US" sz="1300" b="1" i="0" u="sng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www.treasury.gr</a:t>
            </a:r>
            <a:endParaRPr sz="1300" b="1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l-GR" sz="1300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ή</a:t>
            </a:r>
            <a:r>
              <a:rPr lang="en-US" sz="1300" b="0" i="0" u="none" strike="noStrike" cap="none" dirty="0" smtClean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3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στη</a:t>
            </a:r>
            <a:r>
              <a:rPr lang="en-US" sz="13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3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σελίδ</a:t>
            </a:r>
            <a:r>
              <a:rPr lang="en-US" sz="13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α μας στο</a:t>
            </a:r>
            <a:r>
              <a:rPr lang="en-US" sz="13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300" b="1" i="0" u="sng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Linkedin</a:t>
            </a:r>
            <a:endParaRPr sz="13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3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3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Εκ</a:t>
            </a:r>
            <a:r>
              <a:rPr lang="en-US" sz="13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3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μέρους</a:t>
            </a:r>
            <a:r>
              <a:rPr lang="en-US" sz="13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3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του</a:t>
            </a:r>
            <a:r>
              <a:rPr lang="en-US" sz="13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3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Διοικητικού</a:t>
            </a:r>
            <a:r>
              <a:rPr lang="en-US" sz="13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1300" b="0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Συμ</a:t>
            </a:r>
            <a:r>
              <a:rPr lang="en-US" sz="1300" b="0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βουλίου του HAT </a:t>
            </a:r>
            <a:endParaRPr sz="13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300" b="1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3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Σας </a:t>
            </a:r>
            <a:r>
              <a:rPr lang="en-US" sz="1300" b="1" i="0" u="none" strike="noStrike" cap="none" dirty="0" err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ευχ</a:t>
            </a:r>
            <a:r>
              <a:rPr lang="en-US" sz="1300" b="1" i="0" u="none" strike="noStrike" cap="none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αριστούμε</a:t>
            </a:r>
            <a:endParaRPr sz="1300" b="1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2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200" b="1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2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0" name="Google Shape;270;p7"/>
          <p:cNvPicPr preferRelativeResize="0"/>
          <p:nvPr/>
        </p:nvPicPr>
        <p:blipFill rotWithShape="1">
          <a:blip r:embed="rId5">
            <a:alphaModFix/>
          </a:blip>
          <a:srcRect l="4607" t="6580" b="10732"/>
          <a:stretch/>
        </p:blipFill>
        <p:spPr>
          <a:xfrm>
            <a:off x="4568550" y="1175800"/>
            <a:ext cx="3247475" cy="1667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777</Words>
  <Application>Microsoft Office PowerPoint</Application>
  <PresentationFormat>Widescreen</PresentationFormat>
  <Paragraphs>131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Calibri</vt:lpstr>
      <vt:lpstr>Roboto</vt:lpstr>
      <vt:lpstr>Arial</vt:lpstr>
      <vt:lpstr>Office Theme</vt:lpstr>
      <vt:lpstr>PowerPoint Presentation</vt:lpstr>
      <vt:lpstr>Ατζέντα</vt:lpstr>
      <vt:lpstr>Συμμετοχή στον EACT </vt:lpstr>
      <vt:lpstr>Ερωτήσεις</vt:lpstr>
      <vt:lpstr>Δημογραφικά Συνδέσμου</vt:lpstr>
      <vt:lpstr>Επιτροπές και Ομάδες Εργασίας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Polykrati Marianna</dc:creator>
  <cp:lastModifiedBy>Aris Nafpaktitis</cp:lastModifiedBy>
  <cp:revision>4</cp:revision>
  <dcterms:modified xsi:type="dcterms:W3CDTF">2021-04-17T10:19:59Z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8c2819-85f7-4753-8fdb-51a279f56172_Enabled">
    <vt:lpwstr>true</vt:lpwstr>
  </property>
  <property fmtid="{D5CDD505-2E9C-101B-9397-08002B2CF9AE}" pid="3" name="MSIP_Label_208c2819-85f7-4753-8fdb-51a279f56172_SetDate">
    <vt:lpwstr>2021-04-12T14:11:58Z</vt:lpwstr>
  </property>
  <property fmtid="{D5CDD505-2E9C-101B-9397-08002B2CF9AE}" pid="4" name="MSIP_Label_208c2819-85f7-4753-8fdb-51a279f56172_Method">
    <vt:lpwstr>Standard</vt:lpwstr>
  </property>
  <property fmtid="{D5CDD505-2E9C-101B-9397-08002B2CF9AE}" pid="5" name="MSIP_Label_208c2819-85f7-4753-8fdb-51a279f56172_Name">
    <vt:lpwstr>208c2819-85f7-4753-8fdb-51a279f56172</vt:lpwstr>
  </property>
  <property fmtid="{D5CDD505-2E9C-101B-9397-08002B2CF9AE}" pid="6" name="MSIP_Label_208c2819-85f7-4753-8fdb-51a279f56172_SiteId">
    <vt:lpwstr>a2d03971-79bb-4076-9fe3-3a49e538e922</vt:lpwstr>
  </property>
  <property fmtid="{D5CDD505-2E9C-101B-9397-08002B2CF9AE}" pid="7" name="MSIP_Label_208c2819-85f7-4753-8fdb-51a279f56172_ActionId">
    <vt:lpwstr>ecad184a-4413-4c56-90e8-f1fd9d4bc2d3</vt:lpwstr>
  </property>
  <property fmtid="{D5CDD505-2E9C-101B-9397-08002B2CF9AE}" pid="8" name="MSIP_Label_208c2819-85f7-4753-8fdb-51a279f56172_ContentBits">
    <vt:lpwstr>0</vt:lpwstr>
  </property>
</Properties>
</file>